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6" r:id="rId3"/>
    <p:sldId id="284" r:id="rId4"/>
    <p:sldId id="283" r:id="rId5"/>
    <p:sldId id="286" r:id="rId6"/>
    <p:sldId id="287" r:id="rId7"/>
  </p:sldIdLst>
  <p:sldSz cx="14630400" cy="8229600"/>
  <p:notesSz cx="8229600" cy="14630400"/>
  <p:embeddedFontLst>
    <p:embeddedFont>
      <p:font typeface="Roboto Light" panose="02000000000000000000" pitchFamily="2" charset="0"/>
      <p:regular r:id="rId9"/>
      <p: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Pretendard Variable" panose="02000003000000020004" pitchFamily="2" charset="-127"/>
      <p:regular r:id="rId13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 Light" panose="00000400000000000000" pitchFamily="2" charset="0"/>
      <p:regular r:id="rId20"/>
      <p: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49B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46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38018"/>
            <a:ext cx="872672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RAG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의 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이해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15:00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~ 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16:00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 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시간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8088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LLM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만으로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도달하기에는 한계가 있습니다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컨텍스트 크기의 한계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오래된 데이터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할루시네이션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많은 맥락을 주기  위한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알아봅시다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1038630" y="2340150"/>
            <a:ext cx="11689818" cy="425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50000"/>
              </a:lnSpc>
            </a:pPr>
            <a:r>
              <a:rPr lang="en-US" sz="4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R</a:t>
            </a:r>
            <a:r>
              <a:rPr 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etrieval  </a:t>
            </a:r>
            <a:r>
              <a:rPr lang="ko-KR" alt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탐색해서 관련도 높은 정보를 주고</a:t>
            </a:r>
            <a:endParaRPr lang="en-US" altLang="ko-KR" sz="40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>
              <a:lnSpc>
                <a:spcPct val="250000"/>
              </a:lnSpc>
            </a:pPr>
            <a:r>
              <a:rPr lang="en-US" altLang="ko-KR" sz="4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</a:t>
            </a:r>
            <a:r>
              <a:rPr lang="en-US" altLang="ko-KR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ugmented  </a:t>
            </a:r>
            <a:r>
              <a:rPr lang="ko-KR" alt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받은 정보를 그럴듯하게 보강하여</a:t>
            </a:r>
            <a:endParaRPr lang="en-US" altLang="ko-KR" sz="40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>
              <a:lnSpc>
                <a:spcPct val="250000"/>
              </a:lnSpc>
            </a:pPr>
            <a:r>
              <a:rPr lang="en-US" altLang="ko-KR" sz="40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</a:t>
            </a:r>
            <a:r>
              <a:rPr lang="en-US" altLang="ko-KR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eneration  </a:t>
            </a:r>
            <a:r>
              <a:rPr lang="ko-KR" alt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생성해내는 시스템</a:t>
            </a:r>
            <a:endParaRPr lang="en-US" altLang="ko-KR" sz="40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>
              <a:lnSpc>
                <a:spcPct val="250000"/>
              </a:lnSpc>
            </a:pPr>
            <a:endParaRPr lang="en-US" sz="40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  <p:sp>
        <p:nvSpPr>
          <p:cNvPr id="4" name="Text 0"/>
          <p:cNvSpPr/>
          <p:nvPr/>
        </p:nvSpPr>
        <p:spPr>
          <a:xfrm>
            <a:off x="793790" y="582651"/>
            <a:ext cx="8726728" cy="880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RAG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는</a:t>
            </a: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…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603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64633" y="2492512"/>
            <a:ext cx="5241600" cy="4284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824167" y="2495876"/>
            <a:ext cx="5241600" cy="4284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Google Shape;2485;p18"/>
          <p:cNvSpPr txBox="1">
            <a:spLocks noGrp="1"/>
          </p:cNvSpPr>
          <p:nvPr/>
        </p:nvSpPr>
        <p:spPr>
          <a:xfrm>
            <a:off x="1824309" y="1939719"/>
            <a:ext cx="5335912" cy="43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B5B5B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altLang="en-US" sz="2000" dirty="0" smtClean="0"/>
              <a:t>심플한 </a:t>
            </a:r>
            <a:r>
              <a:rPr lang="en-US" altLang="ko-KR" sz="2000" dirty="0" smtClean="0"/>
              <a:t>RAG </a:t>
            </a:r>
            <a:r>
              <a:rPr lang="ko-KR" altLang="en-US" sz="2000" dirty="0" smtClean="0"/>
              <a:t>구조</a:t>
            </a:r>
            <a:endParaRPr sz="2000" dirty="0"/>
          </a:p>
        </p:txBody>
      </p:sp>
      <p:sp>
        <p:nvSpPr>
          <p:cNvPr id="12" name="Google Shape;2486;p18"/>
          <p:cNvSpPr txBox="1">
            <a:spLocks noGrp="1"/>
          </p:cNvSpPr>
          <p:nvPr/>
        </p:nvSpPr>
        <p:spPr>
          <a:xfrm>
            <a:off x="7448724" y="1939719"/>
            <a:ext cx="5335912" cy="43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B5B5B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21333"/>
              </a:lnSpc>
              <a:spcBef>
                <a:spcPts val="0"/>
              </a:spcBef>
              <a:buClr>
                <a:schemeClr val="lt1"/>
              </a:buClr>
              <a:buSzPts val="3000"/>
            </a:pPr>
            <a:r>
              <a:rPr lang="ko-KR" altLang="en-US" sz="2000" dirty="0" smtClean="0"/>
              <a:t>임베딩과 </a:t>
            </a:r>
            <a:r>
              <a:rPr lang="en-US" altLang="ko-KR" sz="2000" dirty="0" smtClean="0"/>
              <a:t>RAG</a:t>
            </a:r>
            <a:endParaRPr lang="ko-KR" altLang="en-US" sz="2000" dirty="0"/>
          </a:p>
        </p:txBody>
      </p:sp>
      <p:sp>
        <p:nvSpPr>
          <p:cNvPr id="13" name="Chart Placeholder 2"/>
          <p:cNvSpPr>
            <a:spLocks noGrp="1"/>
          </p:cNvSpPr>
          <p:nvPr/>
        </p:nvSpPr>
        <p:spPr>
          <a:xfrm>
            <a:off x="7543832" y="2495876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ko-KR" altLang="en-US"/>
          </a:p>
        </p:txBody>
      </p:sp>
      <p:sp>
        <p:nvSpPr>
          <p:cNvPr id="14" name="Google Shape;2487;p18"/>
          <p:cNvSpPr txBox="1">
            <a:spLocks noGrp="1"/>
          </p:cNvSpPr>
          <p:nvPr/>
        </p:nvSpPr>
        <p:spPr>
          <a:xfrm>
            <a:off x="1945536" y="592384"/>
            <a:ext cx="11351364" cy="54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800"/>
            </a:pPr>
            <a:r>
              <a:rPr lang="en-US" sz="2800" b="1" dirty="0" smtClean="0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RAG</a:t>
            </a:r>
            <a:r>
              <a:rPr lang="ko-KR" altLang="en-US" sz="2800" b="1" dirty="0" smtClean="0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는 필요한 문서를 미리 계산하여 준비하고</a:t>
            </a:r>
            <a:r>
              <a:rPr lang="en-US" altLang="ko-KR" sz="2800" b="1" dirty="0" smtClean="0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2800" b="1" dirty="0" smtClean="0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사용자의 질의에 맞는 정보를 선별적으로 골라서 제공</a:t>
            </a:r>
            <a:endParaRPr sz="2800" b="1" dirty="0">
              <a:solidFill>
                <a:schemeClr val="lt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6" y="2966688"/>
            <a:ext cx="5005788" cy="3320166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7806134" y="6040500"/>
            <a:ext cx="4878250" cy="540739"/>
          </a:xfrm>
          <a:prstGeom prst="rect">
            <a:avLst/>
          </a:prstGeom>
          <a:solidFill>
            <a:srgbClr val="FC1C49"/>
          </a:solidFill>
        </p:spPr>
        <p:txBody>
          <a:bodyPr wrap="square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사용자의 요청에 가장 근접한 답변 생성</a:t>
            </a:r>
            <a:endParaRPr lang="ko-KR" altLang="en-US" sz="18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24" y="3164556"/>
            <a:ext cx="4974418" cy="2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/>
          <p:cNvSpPr/>
          <p:nvPr/>
        </p:nvSpPr>
        <p:spPr>
          <a:xfrm>
            <a:off x="721638" y="566976"/>
            <a:ext cx="110351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ko-KR" altLang="en-US" sz="405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한계를 보완하기 위한 노력</a:t>
            </a:r>
            <a:endParaRPr lang="en-US" sz="40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2963;p38"/>
          <p:cNvSpPr>
            <a:spLocks noGrp="1"/>
          </p:cNvSpPr>
          <p:nvPr/>
        </p:nvSpPr>
        <p:spPr>
          <a:xfrm>
            <a:off x="1949458" y="2897396"/>
            <a:ext cx="3172676" cy="648000"/>
          </a:xfrm>
          <a:prstGeom prst="roundRect">
            <a:avLst>
              <a:gd name="adj" fmla="val 50000"/>
            </a:avLst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indent="0">
              <a:spcBef>
                <a:spcPts val="0"/>
              </a:spcBef>
            </a:pPr>
            <a:r>
              <a:rPr lang="en-US" altLang="ko-KR" sz="2800" dirty="0" smtClean="0"/>
              <a:t>Fine-tuning</a:t>
            </a:r>
            <a:endParaRPr sz="2800" dirty="0"/>
          </a:p>
        </p:txBody>
      </p:sp>
      <p:sp>
        <p:nvSpPr>
          <p:cNvPr id="18" name="Google Shape;2964;p38"/>
          <p:cNvSpPr>
            <a:spLocks noGrp="1"/>
          </p:cNvSpPr>
          <p:nvPr/>
        </p:nvSpPr>
        <p:spPr>
          <a:xfrm>
            <a:off x="5730708" y="2897396"/>
            <a:ext cx="6588284" cy="64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indent="0">
              <a:spcBef>
                <a:spcPts val="0"/>
              </a:spcBef>
            </a:pPr>
            <a:r>
              <a:rPr lang="ko-KR" altLang="en-US" sz="2800" dirty="0"/>
              <a:t>모델 자체를 학습하여 맞춤형 </a:t>
            </a:r>
            <a:r>
              <a:rPr lang="ko-KR" altLang="en-US" sz="2800" dirty="0" smtClean="0"/>
              <a:t>구성</a:t>
            </a:r>
            <a:endParaRPr sz="2800" dirty="0"/>
          </a:p>
        </p:txBody>
      </p:sp>
      <p:sp>
        <p:nvSpPr>
          <p:cNvPr id="19" name="Google Shape;2965;p38"/>
          <p:cNvSpPr>
            <a:spLocks noGrp="1"/>
          </p:cNvSpPr>
          <p:nvPr/>
        </p:nvSpPr>
        <p:spPr>
          <a:xfrm>
            <a:off x="1949458" y="3791057"/>
            <a:ext cx="3172676" cy="648000"/>
          </a:xfrm>
          <a:prstGeom prst="roundRect">
            <a:avLst>
              <a:gd name="adj" fmla="val 50000"/>
            </a:avLst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lvl="0" indent="0" algn="l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altLang="ko-KR" sz="2800" dirty="0" smtClean="0"/>
              <a:t>Agent</a:t>
            </a:r>
            <a:endParaRPr sz="2800" dirty="0"/>
          </a:p>
        </p:txBody>
      </p:sp>
      <p:sp>
        <p:nvSpPr>
          <p:cNvPr id="20" name="Google Shape;2966;p38"/>
          <p:cNvSpPr>
            <a:spLocks noGrp="1"/>
          </p:cNvSpPr>
          <p:nvPr/>
        </p:nvSpPr>
        <p:spPr>
          <a:xfrm>
            <a:off x="5730708" y="3791057"/>
            <a:ext cx="6588284" cy="64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2800" dirty="0" smtClean="0"/>
              <a:t>도구 활용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의사결정 통한 목적 달성</a:t>
            </a:r>
            <a:endParaRPr sz="2800" dirty="0"/>
          </a:p>
        </p:txBody>
      </p:sp>
      <p:sp>
        <p:nvSpPr>
          <p:cNvPr id="21" name="Google Shape;2967;p38"/>
          <p:cNvSpPr>
            <a:spLocks noGrp="1"/>
          </p:cNvSpPr>
          <p:nvPr/>
        </p:nvSpPr>
        <p:spPr>
          <a:xfrm>
            <a:off x="1949458" y="4684204"/>
            <a:ext cx="3172676" cy="648000"/>
          </a:xfrm>
          <a:prstGeom prst="roundRect">
            <a:avLst>
              <a:gd name="adj" fmla="val 50000"/>
            </a:avLst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lvl="0" indent="0">
              <a:spcBef>
                <a:spcPts val="0"/>
              </a:spcBef>
            </a:pPr>
            <a:r>
              <a:rPr lang="en-US" altLang="ko-KR" sz="2800" dirty="0"/>
              <a:t>RAG</a:t>
            </a:r>
            <a:endParaRPr sz="2800" dirty="0"/>
          </a:p>
        </p:txBody>
      </p:sp>
      <p:sp>
        <p:nvSpPr>
          <p:cNvPr id="22" name="Google Shape;2968;p38"/>
          <p:cNvSpPr>
            <a:spLocks noGrp="1"/>
          </p:cNvSpPr>
          <p:nvPr/>
        </p:nvSpPr>
        <p:spPr>
          <a:xfrm>
            <a:off x="5730708" y="4684204"/>
            <a:ext cx="6588284" cy="64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3350" lvl="0" indent="0">
              <a:spcBef>
                <a:spcPts val="0"/>
              </a:spcBef>
            </a:pPr>
            <a:r>
              <a:rPr lang="ko-KR" altLang="en-US" sz="2800" dirty="0"/>
              <a:t>외부 지식을 통한 모델 보강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154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0351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altLang="ko-KR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lang="ko-KR" altLang="en-US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종류를 알아봅시다</a:t>
            </a:r>
            <a:endParaRPr lang="en-US" sz="40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27" y="1495076"/>
            <a:ext cx="10458746" cy="5239448"/>
          </a:xfrm>
          <a:prstGeom prst="rect">
            <a:avLst/>
          </a:prstGeom>
        </p:spPr>
      </p:pic>
      <p:sp>
        <p:nvSpPr>
          <p:cNvPr id="7" name="Google Shape;2487;p18"/>
          <p:cNvSpPr txBox="1">
            <a:spLocks noGrp="1"/>
          </p:cNvSpPr>
          <p:nvPr/>
        </p:nvSpPr>
        <p:spPr>
          <a:xfrm>
            <a:off x="1679944" y="6980014"/>
            <a:ext cx="11270511" cy="36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8333"/>
              </a:lnSpc>
              <a:buClr>
                <a:srgbClr val="BDBDBD"/>
              </a:buClr>
              <a:buSzPts val="1200"/>
            </a:pPr>
            <a:r>
              <a:rPr lang="ko-KR" altLang="en-US" sz="1200" dirty="0">
                <a:solidFill>
                  <a:srgbClr val="BDBDBD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출처 </a:t>
            </a:r>
            <a:r>
              <a:rPr lang="en-US" altLang="ko-KR" sz="1200" dirty="0">
                <a:solidFill>
                  <a:srgbClr val="BDBDBD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Modula RAG: Transforming RAG System into LEGO-like Reconfigurable </a:t>
            </a:r>
            <a:r>
              <a:rPr lang="en-US" altLang="ko-KR" sz="1200" dirty="0" err="1">
                <a:solidFill>
                  <a:srgbClr val="BDBDBD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Framworks</a:t>
            </a:r>
            <a:r>
              <a:rPr lang="en-US" altLang="ko-KR" sz="1200" dirty="0">
                <a:solidFill>
                  <a:srgbClr val="BDBDBD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[https://arxiv.org/abs/2407.21059]</a:t>
            </a:r>
            <a:endParaRPr sz="1200" dirty="0">
              <a:solidFill>
                <a:srgbClr val="BDBDBD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9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0351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ko-KR" altLang="en-US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</a:t>
            </a:r>
            <a:r>
              <a:rPr lang="en-US" altLang="ko-KR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lang="ko-KR" altLang="en-US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만들어봅시다</a:t>
            </a:r>
            <a:endParaRPr lang="en-US" sz="40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7" y="1756969"/>
            <a:ext cx="1057422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128</Words>
  <Application>Microsoft Office PowerPoint</Application>
  <PresentationFormat>Custom</PresentationFormat>
  <Paragraphs>24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Roboto Light</vt:lpstr>
      <vt:lpstr>맑은 고딕</vt:lpstr>
      <vt:lpstr>Arial</vt:lpstr>
      <vt:lpstr>Pretendard Variable</vt:lpstr>
      <vt:lpstr>나눔스퀘어</vt:lpstr>
      <vt:lpstr>Calibri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WOOSEOK JEONG</dc:creator>
  <cp:lastModifiedBy>David Jeong</cp:lastModifiedBy>
  <cp:revision>28</cp:revision>
  <dcterms:created xsi:type="dcterms:W3CDTF">2025-06-25T22:23:21Z</dcterms:created>
  <dcterms:modified xsi:type="dcterms:W3CDTF">2025-07-03T14:37:02Z</dcterms:modified>
</cp:coreProperties>
</file>